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Roboto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oboto-bold.fntdata"/><Relationship Id="rId27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Hello everyone,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Today, we're diving into the world of  White Lesions on enamel.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Dental Fluorosis: This is when we see white or yellowish lesions. They aren't well defined and tend to be evenly distributed on the teeth.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Enamel Opacities: These have a more defined shape and can be randomly distributed. They can be caused by factors like dental fluorosis.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Enamel Hypomineralization: This occurs when there are well-demarcated opacities, often due to injury or infection during the development of deciduous (baby) teeth, affecting the mineralization of permanent teeth.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White Spot Lesions (WSLs): These are subsurface enamel porosities resulting from demineralization, often associated with the early stages of tooth decay. They appear as milky white opacities on the enamel.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For diagnosis, there are several methods we can use, such as Infra-red Fluorescence, Transillumination, Electrical Conductance, and Digital Radiography.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Lastly, it's worth noting that when we categorize lesions into carious (cavities) and noncarious. Carious lesions appear rough, opaque, and porous, while noncarious lesions have a smooth and shiny appearance.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a8d501764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a8d501764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a8d501764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a8d501764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a8d501764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a8d501764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a8d5017643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a8d501764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a8d5017643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a8d5017643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a8d501764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a8d501764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a8d501764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a8d501764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a8d5017643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a8d5017643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a8d5017643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a8d5017643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en-GB" sz="1200">
                <a:solidFill>
                  <a:schemeClr val="dk1"/>
                </a:solidFill>
              </a:rPr>
              <a:t>Three groups (6-month, 12-month, and control) compared for differences in white spot lesion prevalence using </a:t>
            </a:r>
            <a:r>
              <a:rPr b="1" lang="en-GB" sz="1200">
                <a:solidFill>
                  <a:srgbClr val="0000FF"/>
                </a:solidFill>
              </a:rPr>
              <a:t>chi-square analysis</a:t>
            </a:r>
            <a:r>
              <a:rPr lang="en-GB" sz="1200">
                <a:solidFill>
                  <a:schemeClr val="dk1"/>
                </a:solidFill>
              </a:rPr>
              <a:t>, followed by </a:t>
            </a:r>
            <a:r>
              <a:rPr b="1" lang="en-GB" sz="1200">
                <a:solidFill>
                  <a:srgbClr val="0000FF"/>
                </a:solidFill>
              </a:rPr>
              <a:t>Fisher's exact test.</a:t>
            </a:r>
            <a:endParaRPr b="1" sz="1200">
              <a:solidFill>
                <a:srgbClr val="0000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Roboto"/>
              <a:buChar char="●"/>
            </a:pPr>
            <a:br>
              <a:rPr lang="en-GB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6-month group: 38%</a:t>
            </a:r>
            <a:endParaRPr sz="1200"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12-month group: 46%</a:t>
            </a:r>
            <a:endParaRPr sz="1200"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Control group: 11%</a:t>
            </a:r>
            <a:endParaRPr sz="1200"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a8d5017643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a8d5017643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lang="en-GB" sz="1200">
                <a:solidFill>
                  <a:srgbClr val="0000FF"/>
                </a:solidFill>
              </a:rPr>
              <a:t>Analysis of variance</a:t>
            </a:r>
            <a:r>
              <a:rPr lang="en-GB" sz="1200">
                <a:solidFill>
                  <a:schemeClr val="dk1"/>
                </a:solidFill>
              </a:rPr>
              <a:t> employed to analyze differences in the mean number of white spots between groups.</a:t>
            </a:r>
            <a:br>
              <a:rPr lang="en-GB" sz="1200">
                <a:solidFill>
                  <a:srgbClr val="374151"/>
                </a:solidFill>
              </a:rPr>
            </a:br>
            <a:r>
              <a:rPr lang="en-GB" sz="1200">
                <a:solidFill>
                  <a:srgbClr val="374151"/>
                </a:solidFill>
              </a:rPr>
              <a:t>6-month group: 62% had no WSLs, 22% had 1-3 WSLs, 16% had ≥4 WSLs.</a:t>
            </a:r>
            <a:endParaRPr sz="1200">
              <a:solidFill>
                <a:srgbClr val="37415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Arial"/>
              <a:buChar char="●"/>
            </a:pPr>
            <a:r>
              <a:rPr lang="en-GB" sz="1200">
                <a:solidFill>
                  <a:srgbClr val="374151"/>
                </a:solidFill>
              </a:rPr>
              <a:t>12-month group: 54% had no WSLs, 34% had 1-3 WSLs, 12% had ≥4 WSLs.</a:t>
            </a:r>
            <a:endParaRPr sz="1200">
              <a:solidFill>
                <a:srgbClr val="37415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Arial"/>
              <a:buChar char="●"/>
            </a:pPr>
            <a:r>
              <a:rPr lang="en-GB" sz="1200">
                <a:solidFill>
                  <a:srgbClr val="374151"/>
                </a:solidFill>
              </a:rPr>
              <a:t>Individual variability noted, with some showing no demineralization and others having WSLs on almost every tooth.</a:t>
            </a:r>
            <a:endParaRPr sz="1200">
              <a:solidFill>
                <a:srgbClr val="37415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Arial"/>
              <a:buChar char="●"/>
            </a:pPr>
            <a:r>
              <a:rPr lang="en-GB" sz="1200">
                <a:solidFill>
                  <a:srgbClr val="374151"/>
                </a:solidFill>
              </a:rPr>
              <a:t>Control group: Almost 90% had no WSLs on bonding day, remaining 10% had 1-3 WSLs.</a:t>
            </a:r>
            <a:endParaRPr sz="1200">
              <a:solidFill>
                <a:srgbClr val="37415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a8d5017643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a8d5017643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Significant difference (P = 0.009) between males and females.</a:t>
            </a:r>
            <a:endParaRPr sz="1200"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6-month group: 52% of males vs. 19% of females had at least one WSL.</a:t>
            </a:r>
            <a:endParaRPr sz="1200"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12-month group: 71% of males vs. 22% of females had at least one WSL.</a:t>
            </a:r>
            <a:endParaRPr sz="1200"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Overall, 76% of subjects with at least one WSL were males, and 24% were females.</a:t>
            </a:r>
            <a:endParaRPr sz="1200">
              <a:solidFill>
                <a:srgbClr val="37415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a8d5017643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a8d5017643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a8d5017643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a8d5017643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Logistic Regression helps us understand the relationship between like time in therapy, gender and the probability of the occurrence of  of WSLs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8d5017643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8d5017643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a8d5017643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a8d5017643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a8d5017643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a8d5017643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a8d5017643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a8d5017643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a8d5017643_0_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a8d5017643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a8d5017643_0_4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a8d5017643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b0a9a65f64220e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3b0a9a65f64220e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rPr>
              <a:t>Treatment protocols for WSLs</a:t>
            </a:r>
            <a:endParaRPr sz="1200">
              <a:solidFill>
                <a:srgbClr val="0F0F0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rPr>
              <a:t>• First, allow natural remineralization.</a:t>
            </a:r>
            <a:endParaRPr sz="1200">
              <a:solidFill>
                <a:srgbClr val="0F0F0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rPr>
              <a:t>• Low doses of F applications (50 - ppm F. mouth rinses).</a:t>
            </a:r>
            <a:endParaRPr sz="1200">
              <a:solidFill>
                <a:srgbClr val="0F0F0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rPr>
              <a:t>•Use of CPP-ACP - </a:t>
            </a:r>
            <a:r>
              <a:rPr lang="en-GB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Casein phosphopeptide-amorphous calcium phosphate</a:t>
            </a:r>
            <a:r>
              <a:rPr lang="en-GB" sz="120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lang="en-GB" sz="120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20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rPr>
              <a:t>• If the lesions persist, professional bleaching is indicated.</a:t>
            </a:r>
            <a:endParaRPr sz="1200">
              <a:solidFill>
                <a:srgbClr val="0F0F0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rPr>
              <a:t>• If the effect of bleaching is inadequate, Microabrasion is an option.</a:t>
            </a:r>
            <a:endParaRPr sz="1200">
              <a:solidFill>
                <a:srgbClr val="0F0F0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rPr>
              <a:t>• Lastly, direct or indirect Veneers could be considered.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595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3580">
                <a:solidFill>
                  <a:srgbClr val="980000"/>
                </a:solidFill>
              </a:rPr>
              <a:t>Prevalence of white spot lesions during orthodontic treatment with fixed appliances</a:t>
            </a:r>
            <a:endParaRPr b="1" sz="3580">
              <a:solidFill>
                <a:srgbClr val="980000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i="1" lang="en-GB" sz="1879"/>
              <a:t>Eser Tufekcia; Julian S. Dixonb; J.C. Gunsolleyc; Steven J. Lindauerd</a:t>
            </a:r>
            <a:endParaRPr i="1" sz="1879"/>
          </a:p>
        </p:txBody>
      </p:sp>
      <p:sp>
        <p:nvSpPr>
          <p:cNvPr id="56" name="Google Shape;56;p13"/>
          <p:cNvSpPr txBox="1"/>
          <p:nvPr/>
        </p:nvSpPr>
        <p:spPr>
          <a:xfrm>
            <a:off x="575875" y="3626725"/>
            <a:ext cx="30264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595959"/>
                </a:solidFill>
              </a:rPr>
              <a:t>Angle Orthodontist, </a:t>
            </a:r>
            <a:br>
              <a:rPr lang="en-GB" sz="1500">
                <a:solidFill>
                  <a:srgbClr val="595959"/>
                </a:solidFill>
              </a:rPr>
            </a:br>
            <a:r>
              <a:rPr lang="en-GB" sz="1500">
                <a:solidFill>
                  <a:srgbClr val="595959"/>
                </a:solidFill>
              </a:rPr>
              <a:t>Vol 81, No 2, 2011</a:t>
            </a:r>
            <a:endParaRPr sz="1500">
              <a:solidFill>
                <a:srgbClr val="595959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902975" y="3543600"/>
            <a:ext cx="2818200" cy="12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595959"/>
                </a:solidFill>
              </a:rPr>
              <a:t>Anisha Valli,</a:t>
            </a:r>
            <a:br>
              <a:rPr b="1" lang="en-GB" sz="1500">
                <a:solidFill>
                  <a:srgbClr val="595959"/>
                </a:solidFill>
              </a:rPr>
            </a:br>
            <a:r>
              <a:rPr b="1" lang="en-GB" sz="1500">
                <a:solidFill>
                  <a:srgbClr val="595959"/>
                </a:solidFill>
              </a:rPr>
              <a:t>Department of Orthodontics</a:t>
            </a:r>
            <a:br>
              <a:rPr b="1" lang="en-GB" sz="1500">
                <a:solidFill>
                  <a:srgbClr val="595959"/>
                </a:solidFill>
              </a:rPr>
            </a:br>
            <a:r>
              <a:rPr b="1" lang="en-GB" sz="1500">
                <a:solidFill>
                  <a:srgbClr val="595959"/>
                </a:solidFill>
              </a:rPr>
              <a:t>First Year</a:t>
            </a:r>
            <a:endParaRPr b="1" sz="15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Introduction</a:t>
            </a:r>
            <a:endParaRPr b="1">
              <a:solidFill>
                <a:srgbClr val="980000"/>
              </a:solidFill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Enamel demineralization is a </a:t>
            </a:r>
            <a:r>
              <a:rPr b="1" lang="en-GB">
                <a:solidFill>
                  <a:srgbClr val="0000FF"/>
                </a:solidFill>
              </a:rPr>
              <a:t>significant risk</a:t>
            </a:r>
            <a:r>
              <a:rPr lang="en-GB">
                <a:solidFill>
                  <a:schemeClr val="dk1"/>
                </a:solidFill>
              </a:rPr>
              <a:t> in orthodontic treatment with poor oral hygiene.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White spot lesions (WSLs) develop due to </a:t>
            </a:r>
            <a:r>
              <a:rPr b="1" lang="en-GB">
                <a:solidFill>
                  <a:srgbClr val="0000FF"/>
                </a:solidFill>
              </a:rPr>
              <a:t>prolonged plaque accumulation around brackets</a:t>
            </a:r>
            <a:r>
              <a:rPr lang="en-GB">
                <a:solidFill>
                  <a:schemeClr val="dk1"/>
                </a:solidFill>
              </a:rPr>
              <a:t>, making oral hygiene challenging.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Fixed orthodontic appliances </a:t>
            </a:r>
            <a:r>
              <a:rPr b="1" lang="en-GB">
                <a:solidFill>
                  <a:srgbClr val="0000FF"/>
                </a:solidFill>
              </a:rPr>
              <a:t>shift bacterial flora</a:t>
            </a:r>
            <a:r>
              <a:rPr lang="en-GB">
                <a:solidFill>
                  <a:schemeClr val="dk1"/>
                </a:solidFill>
              </a:rPr>
              <a:t>, increasing acidogenic bacteria like Streptococcus mutans and Lactobacilli.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1" lang="en-GB">
                <a:solidFill>
                  <a:schemeClr val="dk1"/>
                </a:solidFill>
                <a:highlight>
                  <a:srgbClr val="FFF2CC"/>
                </a:highlight>
                <a:latin typeface="Roboto"/>
                <a:ea typeface="Roboto"/>
                <a:cs typeface="Roboto"/>
                <a:sym typeface="Roboto"/>
              </a:rPr>
              <a:t>Notable timeline:</a:t>
            </a: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WSLs can </a:t>
            </a:r>
            <a:r>
              <a:rPr b="1" lang="en-GB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appear around brackets within 1 month</a:t>
            </a: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especially on </a:t>
            </a:r>
            <a:r>
              <a:rPr lang="en-GB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buccal surfaces near the gingival region.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 Literature Review on WSL Prevalence</a:t>
            </a:r>
            <a:endParaRPr b="1">
              <a:solidFill>
                <a:srgbClr val="980000"/>
              </a:solidFill>
            </a:endParaRPr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1" lang="en-GB">
                <a:solidFill>
                  <a:srgbClr val="FF00FF"/>
                </a:solidFill>
                <a:latin typeface="Roboto"/>
                <a:ea typeface="Roboto"/>
                <a:cs typeface="Roboto"/>
                <a:sym typeface="Roboto"/>
              </a:rPr>
              <a:t>Gorelick et al.</a:t>
            </a: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(50% prevalence using visual examination at the end of treatment).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1" lang="en-GB">
                <a:solidFill>
                  <a:srgbClr val="FF00FF"/>
                </a:solidFill>
                <a:latin typeface="Roboto"/>
                <a:ea typeface="Roboto"/>
                <a:cs typeface="Roboto"/>
                <a:sym typeface="Roboto"/>
              </a:rPr>
              <a:t>Boersma et al. </a:t>
            </a: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(97% prevalence using quantitative light fluoroscopy at the end of treatment).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Study Objective</a:t>
            </a:r>
            <a:endParaRPr b="1">
              <a:solidFill>
                <a:srgbClr val="980000"/>
              </a:solidFill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en-GB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To determine the prevalence of white spot lesions </a:t>
            </a:r>
            <a:r>
              <a:rPr b="1" lang="en-GB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using visual examination</a:t>
            </a:r>
            <a:r>
              <a:rPr lang="en-GB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lphaLcPeriod"/>
            </a:pPr>
            <a:r>
              <a:rPr lang="en-GB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Before orthodontic treatment,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lphaLcPeriod"/>
            </a:pPr>
            <a:r>
              <a:rPr lang="en-GB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at 6 months,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lphaLcPeriod"/>
            </a:pPr>
            <a:r>
              <a:rPr lang="en-GB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at 12 months into treatment.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2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Materials and Methods</a:t>
            </a:r>
            <a:endParaRPr b="1">
              <a:solidFill>
                <a:srgbClr val="980000"/>
              </a:solidFill>
            </a:endParaRPr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-"/>
            </a:pPr>
            <a:r>
              <a:rPr b="1" lang="en-GB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Criteria for participant inclusion:</a:t>
            </a:r>
            <a:r>
              <a:rPr lang="en-GB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12 years and older</a:t>
            </a:r>
            <a:r>
              <a:rPr lang="en-GB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complete initial records, and agreement to participate.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-"/>
            </a:pPr>
            <a:r>
              <a:rPr b="1" lang="en-GB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Exclusion criteria: </a:t>
            </a:r>
            <a:r>
              <a:rPr lang="en-GB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Patients on a daily supplemental fluoride regimen.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-"/>
            </a:pPr>
            <a:r>
              <a:rPr lang="en-GB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Recruitment process among patients undergoing fixed orthodontic treatment at </a:t>
            </a:r>
            <a:r>
              <a:rPr b="1" lang="en-GB" u="sng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VCU Orthodontic Clinic.</a:t>
            </a:r>
            <a:endParaRPr b="1" u="sng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-GB">
                <a:solidFill>
                  <a:srgbClr val="980000"/>
                </a:solidFill>
              </a:rPr>
              <a:t>Blinded Clinical Measurements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-"/>
            </a:pP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Removal of wires and auxiliary attachments by </a:t>
            </a:r>
            <a:r>
              <a:rPr b="1" lang="en-GB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orthodontic assistant</a:t>
            </a: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to minimize information availability to Clinician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-"/>
            </a:pPr>
            <a:r>
              <a:rPr b="1" lang="en-GB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Clinician</a:t>
            </a: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unaware of the patient’s time frame for orthodontic therapy.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-"/>
            </a:pP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Measurements performed by the same clinician for consistency.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Data Collection</a:t>
            </a:r>
            <a:endParaRPr b="1">
              <a:solidFill>
                <a:srgbClr val="980000"/>
              </a:solidFill>
            </a:endParaRPr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-GB">
                <a:solidFill>
                  <a:schemeClr val="dk1"/>
                </a:solidFill>
              </a:rPr>
              <a:t>Patient demographics (date of birth, race, gender) and visual examination findings were recorded on a clinical form.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n-GB">
                <a:solidFill>
                  <a:srgbClr val="0000FF"/>
                </a:solidFill>
              </a:rPr>
              <a:t>Maxillary teeth from right second premolar to left second premolar </a:t>
            </a:r>
            <a:r>
              <a:rPr lang="en-GB">
                <a:solidFill>
                  <a:schemeClr val="dk1"/>
                </a:solidFill>
              </a:rPr>
              <a:t>were isolated, </a:t>
            </a:r>
            <a:r>
              <a:rPr b="1" i="1" lang="en-GB">
                <a:solidFill>
                  <a:schemeClr val="dk1"/>
                </a:solidFill>
              </a:rPr>
              <a:t>air-dried for 5 seconds</a:t>
            </a:r>
            <a:r>
              <a:rPr lang="en-GB">
                <a:solidFill>
                  <a:schemeClr val="dk1"/>
                </a:solidFill>
              </a:rPr>
              <a:t>, and examined for WSLs </a:t>
            </a:r>
            <a:r>
              <a:rPr b="1" lang="en-GB">
                <a:solidFill>
                  <a:srgbClr val="FF00FF"/>
                </a:solidFill>
              </a:rPr>
              <a:t>gingival to the archwire.</a:t>
            </a:r>
            <a:endParaRPr b="1">
              <a:solidFill>
                <a:srgbClr val="FF00FF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Visual Examination Scale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</p:txBody>
      </p:sp>
      <p:pic>
        <p:nvPicPr>
          <p:cNvPr id="99" name="Google Shape;9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3163" y="1261900"/>
            <a:ext cx="6157675" cy="305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99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50" y="661263"/>
            <a:ext cx="8281740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Distribution of WSLs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64657"/>
            <a:ext cx="9144002" cy="2078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350" y="585975"/>
            <a:ext cx="8251299" cy="380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-GB">
                <a:solidFill>
                  <a:srgbClr val="980000"/>
                </a:solidFill>
              </a:rPr>
              <a:t>Tooth Type Analysis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311700" y="1109150"/>
            <a:ext cx="85206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Logistic regression utilized to evaluate the prevalence of white spots </a:t>
            </a:r>
            <a:r>
              <a:rPr b="1" lang="en-GB">
                <a:solidFill>
                  <a:srgbClr val="FF00FF"/>
                </a:solidFill>
              </a:rPr>
              <a:t>by tooth type.</a:t>
            </a:r>
            <a:endParaRPr b="1">
              <a:solidFill>
                <a:srgbClr val="0000FF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b="1" lang="en-GB">
                <a:solidFill>
                  <a:srgbClr val="0000FF"/>
                </a:solidFill>
              </a:rPr>
              <a:t>No Significant Differences in WSL Distribution Among Tooth Types</a:t>
            </a:r>
            <a:endParaRPr b="1">
              <a:solidFill>
                <a:srgbClr val="0000FF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Maxillary central incisors, lateral incisors, and canines are equally subjected to demineralization.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Logistic Regression Analysis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311700" y="1109150"/>
            <a:ext cx="85206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Confirmation of the significance of group (P = 0.01) and gender (P = 0.009).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b="1" lang="en-GB">
                <a:solidFill>
                  <a:srgbClr val="0000FF"/>
                </a:solidFill>
              </a:rPr>
              <a:t>No significant interaction between group and gender.</a:t>
            </a:r>
            <a:endParaRPr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Discussion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7"/>
          <p:cNvSpPr txBox="1"/>
          <p:nvPr>
            <p:ph idx="1" type="body"/>
          </p:nvPr>
        </p:nvSpPr>
        <p:spPr>
          <a:xfrm>
            <a:off x="311700" y="1109150"/>
            <a:ext cx="85206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WSLs remain a </a:t>
            </a:r>
            <a:r>
              <a:rPr b="1" lang="en-GB">
                <a:solidFill>
                  <a:srgbClr val="FF00FF"/>
                </a:solidFill>
              </a:rPr>
              <a:t>considerable problem during orthodontic treatment</a:t>
            </a:r>
            <a:r>
              <a:rPr lang="en-GB">
                <a:solidFill>
                  <a:schemeClr val="dk1"/>
                </a:solidFill>
              </a:rPr>
              <a:t> due to plaque accumulation around fixed appliances.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38% of subjects had a visual WSL at 6 months, increasing to 46% at 12 months, compared to 11% in the control group.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Conflicting reports on WSL distribution in the literature; </a:t>
            </a:r>
            <a:r>
              <a:rPr b="1" lang="en-GB">
                <a:solidFill>
                  <a:srgbClr val="0000FF"/>
                </a:solidFill>
              </a:rPr>
              <a:t>this study found no significant differences among teeth.</a:t>
            </a:r>
            <a:endParaRPr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Discussion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8"/>
          <p:cNvSpPr txBox="1"/>
          <p:nvPr>
            <p:ph idx="1" type="body"/>
          </p:nvPr>
        </p:nvSpPr>
        <p:spPr>
          <a:xfrm>
            <a:off x="311700" y="1109150"/>
            <a:ext cx="85206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b="1" lang="en-GB">
                <a:solidFill>
                  <a:srgbClr val="0000FF"/>
                </a:solidFill>
              </a:rPr>
              <a:t>Early detection of WSLs challenging</a:t>
            </a:r>
            <a:r>
              <a:rPr lang="en-GB">
                <a:solidFill>
                  <a:schemeClr val="dk1"/>
                </a:solidFill>
              </a:rPr>
              <a:t>; thorough examination and customized oral hygiene regimens recommended.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b="1" lang="en-GB">
                <a:solidFill>
                  <a:schemeClr val="dk1"/>
                </a:solidFill>
                <a:highlight>
                  <a:srgbClr val="FFFF00"/>
                </a:highlight>
              </a:rPr>
              <a:t>Laser gingivectomy</a:t>
            </a:r>
            <a:r>
              <a:rPr lang="en-GB">
                <a:solidFill>
                  <a:schemeClr val="dk1"/>
                </a:solidFill>
              </a:rPr>
              <a:t> suggested to create cleansable tooth surfaces and reduce inflammation.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b="1" lang="en-GB">
                <a:solidFill>
                  <a:srgbClr val="0000FF"/>
                </a:solidFill>
              </a:rPr>
              <a:t>High prevalence of WSLs at 6 months</a:t>
            </a:r>
            <a:r>
              <a:rPr lang="en-GB">
                <a:solidFill>
                  <a:schemeClr val="dk1"/>
                </a:solidFill>
              </a:rPr>
              <a:t> highlights the quick onset of demineralization with poor oral hygiene.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b="1" lang="en-GB">
                <a:solidFill>
                  <a:srgbClr val="FF00FF"/>
                </a:solidFill>
              </a:rPr>
              <a:t>Significant gender difference observed</a:t>
            </a:r>
            <a:r>
              <a:rPr lang="en-GB">
                <a:solidFill>
                  <a:schemeClr val="dk1"/>
                </a:solidFill>
              </a:rPr>
              <a:t>, with 76% of subjects with WSLs being males; potential explanation is </a:t>
            </a:r>
            <a:r>
              <a:rPr b="1" i="1" lang="en-GB">
                <a:solidFill>
                  <a:schemeClr val="dk1"/>
                </a:solidFill>
              </a:rPr>
              <a:t>greater compliance among female orthodontic patients.</a:t>
            </a:r>
            <a:endParaRPr b="1" i="1"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>
            <p:ph type="title"/>
          </p:nvPr>
        </p:nvSpPr>
        <p:spPr>
          <a:xfrm>
            <a:off x="311700" y="102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120">
                <a:solidFill>
                  <a:srgbClr val="FF0000"/>
                </a:solidFill>
              </a:rPr>
              <a:t>REFERENCE </a:t>
            </a:r>
            <a:r>
              <a:rPr b="1" lang="en-GB" sz="2120">
                <a:solidFill>
                  <a:srgbClr val="FF0000"/>
                </a:solidFill>
              </a:rPr>
              <a:t>ARTICLE</a:t>
            </a:r>
            <a:r>
              <a:rPr lang="en-GB" sz="2120"/>
              <a:t> - </a:t>
            </a:r>
            <a:r>
              <a:rPr b="1" lang="en-GB" sz="2120"/>
              <a:t>1982</a:t>
            </a:r>
            <a:endParaRPr b="1" sz="2120"/>
          </a:p>
        </p:txBody>
      </p:sp>
      <p:sp>
        <p:nvSpPr>
          <p:cNvPr id="150" name="Google Shape;150;p29"/>
          <p:cNvSpPr txBox="1"/>
          <p:nvPr>
            <p:ph idx="1" type="body"/>
          </p:nvPr>
        </p:nvSpPr>
        <p:spPr>
          <a:xfrm>
            <a:off x="311700" y="1840225"/>
            <a:ext cx="8520600" cy="27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Treated teeth, whether banded or bonded, showed significantly more white spot formation than the control group.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b="1" lang="en-GB">
                <a:solidFill>
                  <a:srgbClr val="0000FF"/>
                </a:solidFill>
              </a:rPr>
              <a:t>Labiogingival area of maxillary lateral incisors exhibited the highest incidence</a:t>
            </a:r>
            <a:r>
              <a:rPr lang="en-GB">
                <a:solidFill>
                  <a:schemeClr val="dk1"/>
                </a:solidFill>
              </a:rPr>
              <a:t>.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Maxillary incisors had the highest incidence among tooth segments.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Lowest incidence observed in the maxillary posterior segment.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No white spots found on the lingual surfaces of mandibular canines and incisors with a bonded retainer.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51" name="Google Shape;15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594375"/>
            <a:ext cx="6057899" cy="11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>
            <p:ph type="title"/>
          </p:nvPr>
        </p:nvSpPr>
        <p:spPr>
          <a:xfrm>
            <a:off x="311700" y="102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120">
                <a:solidFill>
                  <a:srgbClr val="FF0000"/>
                </a:solidFill>
              </a:rPr>
              <a:t>REFERENCE ARTICLE</a:t>
            </a:r>
            <a:r>
              <a:rPr lang="en-GB" sz="2120"/>
              <a:t>- </a:t>
            </a:r>
            <a:r>
              <a:rPr b="1" lang="en-GB" sz="2120"/>
              <a:t>1982</a:t>
            </a:r>
            <a:endParaRPr b="1" sz="2120"/>
          </a:p>
        </p:txBody>
      </p:sp>
      <p:sp>
        <p:nvSpPr>
          <p:cNvPr id="157" name="Google Shape;157;p30"/>
          <p:cNvSpPr txBox="1"/>
          <p:nvPr>
            <p:ph idx="1" type="body"/>
          </p:nvPr>
        </p:nvSpPr>
        <p:spPr>
          <a:xfrm>
            <a:off x="311700" y="1840225"/>
            <a:ext cx="8520600" cy="27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Assess the prevalence of white spot lesions in 19-year-olds who underwent orthodontic treatment compared to untreated subjects.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b="1" lang="en-GB">
                <a:solidFill>
                  <a:schemeClr val="dk1"/>
                </a:solidFill>
                <a:highlight>
                  <a:srgbClr val="FFFF00"/>
                </a:highlight>
              </a:rPr>
              <a:t>Highest prevalence on first molars in both groups. 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White spot lesions post-orthodontic treatment with fixed appliances can </a:t>
            </a:r>
            <a:r>
              <a:rPr b="1" lang="en-GB">
                <a:solidFill>
                  <a:srgbClr val="0000FF"/>
                </a:solidFill>
              </a:rPr>
              <a:t>persist as an esthetic concern, even more than 5 years after treatment.</a:t>
            </a:r>
            <a:endParaRPr b="1">
              <a:solidFill>
                <a:srgbClr val="0000FF"/>
              </a:solidFill>
            </a:endParaRPr>
          </a:p>
        </p:txBody>
      </p:sp>
      <p:pic>
        <p:nvPicPr>
          <p:cNvPr id="158" name="Google Shape;15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200" y="596800"/>
            <a:ext cx="4018030" cy="124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/>
          <p:nvPr>
            <p:ph type="title"/>
          </p:nvPr>
        </p:nvSpPr>
        <p:spPr>
          <a:xfrm>
            <a:off x="254550" y="148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120">
                <a:solidFill>
                  <a:srgbClr val="FF0000"/>
                </a:solidFill>
              </a:rPr>
              <a:t>CROSS </a:t>
            </a:r>
            <a:r>
              <a:rPr b="1" lang="en-GB" sz="2120">
                <a:solidFill>
                  <a:srgbClr val="FF0000"/>
                </a:solidFill>
              </a:rPr>
              <a:t>REFERENCE</a:t>
            </a:r>
            <a:r>
              <a:rPr lang="en-GB" sz="2120"/>
              <a:t> - </a:t>
            </a:r>
            <a:r>
              <a:rPr b="1" lang="en-GB" sz="2120"/>
              <a:t>2014</a:t>
            </a:r>
            <a:endParaRPr b="1" sz="2120"/>
          </a:p>
        </p:txBody>
      </p:sp>
      <p:sp>
        <p:nvSpPr>
          <p:cNvPr id="164" name="Google Shape;164;p31"/>
          <p:cNvSpPr txBox="1"/>
          <p:nvPr>
            <p:ph idx="1" type="body"/>
          </p:nvPr>
        </p:nvSpPr>
        <p:spPr>
          <a:xfrm>
            <a:off x="311700" y="1840225"/>
            <a:ext cx="8520600" cy="27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Participants: 84 patients (45 females, 39 males), aged 13-18 years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b="1" lang="en-GB">
                <a:solidFill>
                  <a:srgbClr val="0000FF"/>
                </a:solidFill>
              </a:rPr>
              <a:t>Gorelick index </a:t>
            </a:r>
            <a:r>
              <a:rPr lang="en-GB">
                <a:solidFill>
                  <a:schemeClr val="dk1"/>
                </a:solidFill>
              </a:rPr>
              <a:t>used to evaluate WSLs on the buccal surface before (T1) and after (T2) treatment.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b="1" lang="en-GB">
                <a:solidFill>
                  <a:schemeClr val="dk1"/>
                </a:solidFill>
                <a:highlight>
                  <a:srgbClr val="FFFF00"/>
                </a:highlight>
              </a:rPr>
              <a:t>Highest in mandibular first molars (20.6%), followed by maxillary lateral incisors (16.3%) and mandibular second premolars (13.7%).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Patients undergoing orthodontic treatment </a:t>
            </a:r>
            <a:r>
              <a:rPr b="1" lang="en-GB">
                <a:solidFill>
                  <a:srgbClr val="FF00FF"/>
                </a:solidFill>
              </a:rPr>
              <a:t>longer than 30 months are at a higher risk</a:t>
            </a:r>
            <a:r>
              <a:rPr lang="en-GB">
                <a:solidFill>
                  <a:schemeClr val="dk1"/>
                </a:solidFill>
              </a:rPr>
              <a:t> of white spot formation and increased DMFT index.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65" name="Google Shape;16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75600"/>
            <a:ext cx="8751574" cy="96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>
            <p:ph type="title"/>
          </p:nvPr>
        </p:nvSpPr>
        <p:spPr>
          <a:xfrm>
            <a:off x="311700" y="102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120">
                <a:solidFill>
                  <a:srgbClr val="FF0000"/>
                </a:solidFill>
              </a:rPr>
              <a:t>CROSS REFERENCE</a:t>
            </a:r>
            <a:r>
              <a:rPr lang="en-GB" sz="2120"/>
              <a:t> - </a:t>
            </a:r>
            <a:r>
              <a:rPr b="1" lang="en-GB" sz="2120"/>
              <a:t>2019</a:t>
            </a:r>
            <a:endParaRPr b="1" sz="2120"/>
          </a:p>
        </p:txBody>
      </p:sp>
      <p:sp>
        <p:nvSpPr>
          <p:cNvPr id="171" name="Google Shape;171;p32"/>
          <p:cNvSpPr txBox="1"/>
          <p:nvPr>
            <p:ph idx="1" type="body"/>
          </p:nvPr>
        </p:nvSpPr>
        <p:spPr>
          <a:xfrm>
            <a:off x="311700" y="1840225"/>
            <a:ext cx="8520600" cy="27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b="1" lang="en-GB">
                <a:solidFill>
                  <a:srgbClr val="38761D"/>
                </a:solidFill>
              </a:rPr>
              <a:t>Design</a:t>
            </a:r>
            <a:r>
              <a:rPr lang="en-GB">
                <a:solidFill>
                  <a:schemeClr val="dk1"/>
                </a:solidFill>
              </a:rPr>
              <a:t>: </a:t>
            </a:r>
            <a:r>
              <a:rPr b="1" lang="en-GB">
                <a:solidFill>
                  <a:srgbClr val="0000FF"/>
                </a:solidFill>
              </a:rPr>
              <a:t>Prospective observational study.</a:t>
            </a:r>
            <a:endParaRPr b="1"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b="1" lang="en-GB">
                <a:solidFill>
                  <a:srgbClr val="38761D"/>
                </a:solidFill>
              </a:rPr>
              <a:t>Duration</a:t>
            </a:r>
            <a:r>
              <a:rPr lang="en-GB">
                <a:solidFill>
                  <a:schemeClr val="dk1"/>
                </a:solidFill>
              </a:rPr>
              <a:t>: January 2016 to December 2017 (two years).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b="1" lang="en-GB">
                <a:solidFill>
                  <a:srgbClr val="38761D"/>
                </a:solidFill>
              </a:rPr>
              <a:t>Data Collection:</a:t>
            </a:r>
            <a:r>
              <a:rPr lang="en-GB">
                <a:solidFill>
                  <a:schemeClr val="dk1"/>
                </a:solidFill>
              </a:rPr>
              <a:t> </a:t>
            </a:r>
            <a:r>
              <a:rPr b="1" i="1" lang="en-GB">
                <a:solidFill>
                  <a:schemeClr val="dk1"/>
                </a:solidFill>
              </a:rPr>
              <a:t>Routine clinical photographs</a:t>
            </a:r>
            <a:r>
              <a:rPr lang="en-GB">
                <a:solidFill>
                  <a:schemeClr val="dk1"/>
                </a:solidFill>
              </a:rPr>
              <a:t> taken at 6 and 12 months to examine white spot lesions (WSLs).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Out of 36 cases with WSLs, 14 (38.9%) were male, and 22 (61.1%) were female.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lang="en-GB">
                <a:solidFill>
                  <a:schemeClr val="dk1"/>
                </a:solidFill>
              </a:rPr>
              <a:t>21.8% of study subjects developed WSLs during orthodontic procedures.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arenR"/>
            </a:pPr>
            <a:r>
              <a:rPr b="1" lang="en-GB">
                <a:solidFill>
                  <a:schemeClr val="dk1"/>
                </a:solidFill>
                <a:highlight>
                  <a:srgbClr val="FFFF00"/>
                </a:highlight>
              </a:rPr>
              <a:t>Incisors were the most commonly affected teeth.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pic>
        <p:nvPicPr>
          <p:cNvPr id="172" name="Google Shape;17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572700"/>
            <a:ext cx="8520601" cy="111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640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